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8" r:id="rId12"/>
    <p:sldId id="271" r:id="rId13"/>
    <p:sldId id="267" r:id="rId14"/>
    <p:sldId id="272" r:id="rId15"/>
    <p:sldId id="269" r:id="rId16"/>
    <p:sldId id="270" r:id="rId17"/>
    <p:sldId id="274" r:id="rId18"/>
    <p:sldId id="276" r:id="rId19"/>
    <p:sldId id="279" r:id="rId20"/>
    <p:sldId id="278" r:id="rId21"/>
    <p:sldId id="277" r:id="rId22"/>
    <p:sldId id="275" r:id="rId23"/>
    <p:sldId id="281" r:id="rId24"/>
    <p:sldId id="282" r:id="rId25"/>
    <p:sldId id="280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301" r:id="rId41"/>
    <p:sldId id="297" r:id="rId42"/>
    <p:sldId id="298" r:id="rId43"/>
    <p:sldId id="299" r:id="rId4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8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1455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207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6898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50329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51345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8935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0511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4823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652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34293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9474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8CA5F-F387-4593-A41C-46CE0362F6E5}" type="datetimeFigureOut">
              <a:rPr lang="pt-BR" smtClean="0"/>
              <a:t>26/06/2021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CB83E-27B7-4B36-8E67-8C5FE79490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9479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Arredondado 6"/>
          <p:cNvSpPr/>
          <p:nvPr/>
        </p:nvSpPr>
        <p:spPr>
          <a:xfrm>
            <a:off x="33045" y="14068"/>
            <a:ext cx="11000936" cy="2521913"/>
          </a:xfrm>
          <a:prstGeom prst="round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OS SINAIS GERAIS DA</a:t>
            </a:r>
          </a:p>
          <a:p>
            <a:pPr algn="ctr"/>
            <a:r>
              <a:rPr lang="pt-BR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anose="04020705040A02060702" pitchFamily="82" charset="0"/>
              </a:rPr>
              <a:t>SEGUNDA VINDA DE CRISTO</a:t>
            </a:r>
            <a:endParaRPr lang="pt-BR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8" name="Título 3"/>
          <p:cNvSpPr txBox="1">
            <a:spLocks/>
          </p:cNvSpPr>
          <p:nvPr/>
        </p:nvSpPr>
        <p:spPr>
          <a:xfrm>
            <a:off x="159657" y="233974"/>
            <a:ext cx="7039428" cy="400419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anose="04020705040A02060702" pitchFamily="82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5686" y="2899206"/>
            <a:ext cx="1758462" cy="177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971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Atualmente</a:t>
            </a: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os meios de comunicação têm acelerado o cumprimento dessa profecia. </a:t>
            </a:r>
            <a:endParaRPr lang="pt-BR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Bíblias </a:t>
            </a: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têm sido traduzidas para milhares de línguas e dialetos e milhões delas são distribuídas. </a:t>
            </a:r>
            <a:endParaRPr lang="pt-BR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Missionários </a:t>
            </a: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têm se levantado. </a:t>
            </a:r>
            <a:endParaRPr lang="pt-BR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Podemos </a:t>
            </a: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apressar o dia da vinda de Cristo. </a:t>
            </a:r>
          </a:p>
        </p:txBody>
      </p:sp>
    </p:spTree>
    <p:extLst>
      <p:ext uri="{BB962C8B-B14F-4D97-AF65-F5344CB8AC3E}">
        <p14:creationId xmlns:p14="http://schemas.microsoft.com/office/powerpoint/2010/main" val="1081597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inais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indicam oposição a Deus. </a:t>
            </a:r>
            <a:endParaRPr lang="pt-BR" sz="48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Quatro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sinais indicam oposição a Deus.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tribulação (Mt 24.9,10,21,22)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44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5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5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vinda de Cristo será precedida de um tempo de profunda angústia e dor. </a:t>
            </a:r>
            <a:endParaRPr lang="pt-BR" sz="4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Esse </a:t>
            </a:r>
            <a:r>
              <a:rPr lang="pt-BR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 é ilustrado com o tempo do cerco de Jerusalém, em que os judeus foram encurralados pelos exércitos romanos e morreram pela </a:t>
            </a:r>
            <a:r>
              <a:rPr lang="pt-BR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espada.</a:t>
            </a:r>
          </a:p>
          <a:p>
            <a:pPr algn="just"/>
            <a:r>
              <a:rPr lang="pt-BR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Esse </a:t>
            </a:r>
            <a:r>
              <a:rPr lang="pt-BR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 será abreviado por amor aos eleitos.</a:t>
            </a:r>
          </a:p>
        </p:txBody>
      </p:sp>
    </p:spTree>
    <p:extLst>
      <p:ext uri="{BB962C8B-B14F-4D97-AF65-F5344CB8AC3E}">
        <p14:creationId xmlns:p14="http://schemas.microsoft.com/office/powerpoint/2010/main" val="267536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52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 igreja passará pela grande tribulação. </a:t>
            </a:r>
            <a:endParaRPr lang="pt-BR" sz="5200" b="1" u="sng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Será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tempo da angústia de Jacó.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perseguição religiosa (Mt 24.9,10)</a:t>
            </a:r>
            <a:r>
              <a:rPr lang="pt-BR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 estado presente em toda a História: os judaizantes, os romanos, a intolerância romana, os governos totalitários, o nazismo, o comunismo, o islamismo,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religiões extremistas.</a:t>
            </a:r>
          </a:p>
        </p:txBody>
      </p:sp>
    </p:spTree>
    <p:extLst>
      <p:ext uri="{BB962C8B-B14F-4D97-AF65-F5344CB8AC3E}">
        <p14:creationId xmlns:p14="http://schemas.microsoft.com/office/powerpoint/2010/main" val="204986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século 20, tivemos o maior número de mártires da História.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Essa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grande tribulação descreve o mesmo período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 apostasia;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a manifestação do homem da iniquidade;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o pouco tempo de Satanás.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Esse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 um tempo angustiante como nunca houve em toda a História. </a:t>
            </a:r>
          </a:p>
        </p:txBody>
      </p:sp>
    </p:spTree>
    <p:extLst>
      <p:ext uri="{BB962C8B-B14F-4D97-AF65-F5344CB8AC3E}">
        <p14:creationId xmlns:p14="http://schemas.microsoft.com/office/powerpoint/2010/main" val="2087572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Os dispensacionalistas acreditam num arrebatamento secreto da igreja antes do período da grande tribulação.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Porém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todas as demais correntes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escatológicas: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pré-milenarismo histórico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</a:t>
            </a:r>
            <a:r>
              <a:rPr lang="pt-B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pós-milenarismo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 o </a:t>
            </a:r>
            <a:r>
              <a:rPr lang="pt-B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amilenarismo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discordam dessa interpretação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evidências bíblicas parecem favorecer a tese de que a igreja de Cristo enfrentará a grande tribulação.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amilenaristas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estamos convencidos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que a segunda vinda de Cristo se dará no último dia e então será a consumação da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História.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6038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/>
          </a:bodyPr>
          <a:lstStyle/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2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5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apostasia (Mt 24.4,5,23-26)</a:t>
            </a:r>
            <a:r>
              <a:rPr lang="pt-BR" sz="52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52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5200" b="1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significativo que o primeiro sinal que Cristo apontou para a sua segunda vinda tenha sido o surgimento de falsos messias, falsos profetas, falsos cristãos, falsos ministros, falsos irmãos, pregando e promovendo um falso evangelho nos últimos dias.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Cristo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declarou que um falso cristianismo vai marcar os últimos dias.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Estamos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vendo o ressurgimento do antigo gnosticismo, de um novo evangelho, de outro evangelho, de um falso evangelho nestes dias. 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258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segunda vinda será precedida por um abandono da fé verdadeira</a:t>
            </a: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engano religioso vai estar em alta. </a:t>
            </a:r>
            <a:endParaRPr lang="pt-BR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Novas </a:t>
            </a: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seitas, novas igrejas, novas doutrinas se multiplicarão. </a:t>
            </a:r>
            <a:endParaRPr lang="pt-BR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Haverá </a:t>
            </a: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falsos profetas, falsos cristos, falsas doutrinas e falsos milagres. </a:t>
            </a:r>
          </a:p>
        </p:txBody>
      </p:sp>
    </p:spTree>
    <p:extLst>
      <p:ext uri="{BB962C8B-B14F-4D97-AF65-F5344CB8AC3E}">
        <p14:creationId xmlns:p14="http://schemas.microsoft.com/office/powerpoint/2010/main" val="862839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Vivemos hoje a explosão da falsa religião.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islamismo domina mais de um bilhão de pessoas.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catolicismo romano com todas as suas distorções doutrinárias também tem cerca de um bilhão de seguidores.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espiritismo kardecista e os cultos afros proliferam.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grandes religiões orientais como o budismo, o hinduísmo mantêm milhões de pessoas num berço de cegueira espiritual.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62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As seitas orientais e ocidentais têm florescido com grande força.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desvios teológicos são graves: liberalismo, misticismo, sincretismo.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grandes seminários, que formaram vibrantes teólogos e missionários hoje estão vendidos aos liberais.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Muitas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igrejas históricas já se renderam ao liberalismo.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Há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igrejas mortas na Europa, na América e no Brasil, vitimadas pelo liberalismo.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398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Movidos pelo liberalismo, alguns pregadores tornaram-se céticos.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Alguns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deles chegam a ponto de negarem a ressurreição, dizendo que os milagres são mitos.</a:t>
            </a: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misticismo está tomando conta das igrejas hoje. A verdade é torcida.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igreja está se transformando numa empresa, o púlpito num balcão, o templo numa praça de barganha, o evangelho num produto de consumo, e os crentes em consumidores.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425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8707902" cy="6858000"/>
          </a:xfrm>
        </p:spPr>
        <p:txBody>
          <a:bodyPr>
            <a:normAutofit/>
          </a:bodyPr>
          <a:lstStyle/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segunda vinda de Cristo é o assunto mais enfatizado em toda a Bíblia. </a:t>
            </a: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Há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cerca de trezentas referências sobre a primeira vinda de Cristo na Escritura e oito vezes mais sobre a segunda vinda, ou seja, há mais de 2.400 referências sobre a segunda vinda de Cristo em toda a Bíblia.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49751" y="780823"/>
            <a:ext cx="3200400" cy="404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226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60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depravação moral (Mt 24.12). </a:t>
            </a:r>
            <a:endParaRPr lang="pt-BR" sz="6000" b="1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iniquidade se multiplicará e o amor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esfriará.</a:t>
            </a: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mundo vai estar sem referência, perdido, confuso, sem balizas morais, sem norte ético.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Haverá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desintegração da família, a falência das instituições, o colapso dos valores morais e espirituais.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339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/>
            <a:r>
              <a:rPr lang="pt-BR" sz="4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índice de infidelidade conjugal é alarmante. </a:t>
            </a:r>
          </a:p>
          <a:p>
            <a:pPr algn="just"/>
            <a:r>
              <a:rPr lang="pt-BR" sz="4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índice de divórcio já passa de 50% em alguns países. </a:t>
            </a:r>
          </a:p>
          <a:p>
            <a:pPr algn="just"/>
            <a:r>
              <a:rPr lang="pt-BR" sz="4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homossexualismo é aplaudido e incentivado. </a:t>
            </a:r>
          </a:p>
          <a:p>
            <a:pPr algn="just"/>
            <a:r>
              <a:rPr lang="pt-BR" sz="4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pornografia tornou-se uma indústria poderosa. </a:t>
            </a:r>
          </a:p>
          <a:p>
            <a:pPr algn="just"/>
            <a:r>
              <a:rPr lang="pt-BR" sz="4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narcotráfico afunda a juventude no pântano das drogas. </a:t>
            </a:r>
            <a:endParaRPr lang="pt-BR" sz="47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474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corrupção moral está presente nas cortes.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instituições estão desacreditadas.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parlamentos estão sem autoridade moral.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corrupção política e religiosa é alarmante.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sagrado está sendo vendido.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covil dos salteadores está instalado em muitos templos religiosos.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depravação moral pode ser vista: Na revolução sexual: homossexualismo, infidelidade, falta de freios morais.</a:t>
            </a:r>
          </a:p>
        </p:txBody>
      </p:sp>
    </p:spTree>
    <p:extLst>
      <p:ext uri="{BB962C8B-B14F-4D97-AF65-F5344CB8AC3E}">
        <p14:creationId xmlns:p14="http://schemas.microsoft.com/office/powerpoint/2010/main" val="81011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 rendição às drogas: a juventude chafurdada no atoleiro químico. </a:t>
            </a:r>
            <a:endParaRPr lang="pt-BR" sz="4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dissolução da família: divórcio do cônjuge e dos filhos. </a:t>
            </a:r>
            <a:endParaRPr lang="pt-BR" sz="4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violência urbana: as cidades tornaram-se campo de barbárie. </a:t>
            </a:r>
            <a:endParaRPr lang="pt-BR" sz="4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solidão: no século da comunicação e da rapidez dos transportes, as pessoas estão morrendo de solidão, na janela virtual do mundo, a internet. </a:t>
            </a:r>
          </a:p>
        </p:txBody>
      </p:sp>
    </p:spTree>
    <p:extLst>
      <p:ext uri="{BB962C8B-B14F-4D97-AF65-F5344CB8AC3E}">
        <p14:creationId xmlns:p14="http://schemas.microsoft.com/office/powerpoint/2010/main" val="242301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5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 anticristo (Mt 24.15)</a:t>
            </a:r>
            <a:r>
              <a:rPr lang="pt-BR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54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5400" b="1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sacrílego desolador de que fala Daniel aponta inicialmente para </a:t>
            </a:r>
            <a:r>
              <a:rPr lang="pt-B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Antíoco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Epifânio no século 2 a.C. e depois às legiões romanas que invadiram Jerusalém em 70 d.C. para fincar uma imagem do imperador dentro do templo.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Eles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são um símbolo e um tipo do anticristo que virá no tempo do fim.</a:t>
            </a:r>
          </a:p>
        </p:txBody>
      </p:sp>
    </p:spTree>
    <p:extLst>
      <p:ext uri="{BB962C8B-B14F-4D97-AF65-F5344CB8AC3E}">
        <p14:creationId xmlns:p14="http://schemas.microsoft.com/office/powerpoint/2010/main" val="212865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 espírito do anticristo já está operando no mundo. </a:t>
            </a:r>
            <a:endParaRPr lang="pt-BR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opõe e se levanta contra tudo o que é Deus.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vai se levantar para perseguir a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igreja.</a:t>
            </a: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Ninguém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resistirá ao seu poder e autoridade.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vai perseguir, controlar e matar.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Muitos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crentes serão mortos e selarão seu testemunho com a própria morte.</a:t>
            </a:r>
          </a:p>
        </p:txBody>
      </p:sp>
    </p:spTree>
    <p:extLst>
      <p:ext uri="{BB962C8B-B14F-4D97-AF65-F5344CB8AC3E}">
        <p14:creationId xmlns:p14="http://schemas.microsoft.com/office/powerpoint/2010/main" val="11288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anticristo não é um partido, não é uma instituição, nem mesmo uma religião.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É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 homem sem lei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uma espécie de encarnação de Satanás, que vai agir na força e no poder de Satanás.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será levantado em tempo de </a:t>
            </a:r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apostasia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Governará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 mão de ferro.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Perseguirá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cruelmente os santos de Deus.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blasfemar contra Deus.</a:t>
            </a:r>
          </a:p>
        </p:txBody>
      </p:sp>
    </p:spTree>
    <p:extLst>
      <p:ext uri="{BB962C8B-B14F-4D97-AF65-F5344CB8AC3E}">
        <p14:creationId xmlns:p14="http://schemas.microsoft.com/office/powerpoint/2010/main" val="4189566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entanto, no auge do seu poder, Cristo virá em glória e o matará com o sopro da sua boca. </a:t>
            </a:r>
            <a:r>
              <a:rPr 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2.8.</a:t>
            </a:r>
          </a:p>
          <a:p>
            <a:pPr algn="just"/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 </a:t>
            </a: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será quebrado sem esforço humano. </a:t>
            </a:r>
            <a:endParaRPr lang="pt-BR" sz="5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Nessa </a:t>
            </a:r>
            <a:r>
              <a:rPr lang="pt-B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batalha final</a:t>
            </a: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Armagedom, a única arma usada, será a espada afiada que sairá da boca do Senhor Jesus. </a:t>
            </a:r>
          </a:p>
        </p:txBody>
      </p:sp>
    </p:spTree>
    <p:extLst>
      <p:ext uri="{BB962C8B-B14F-4D97-AF65-F5344CB8AC3E}">
        <p14:creationId xmlns:p14="http://schemas.microsoft.com/office/powerpoint/2010/main" val="418363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pt-B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pt-B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inais </a:t>
            </a:r>
            <a:r>
              <a:rPr lang="pt-BR" sz="5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 indicam o juízo </a:t>
            </a:r>
            <a:r>
              <a:rPr lang="pt-BR" sz="5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divino.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Destacaremos </a:t>
            </a:r>
            <a:r>
              <a:rPr lang="pt-BR" sz="4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três sinais que mostram o juízo divino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guerras (Mt 24.6,7)</a:t>
            </a:r>
            <a:r>
              <a:rPr lang="pt-BR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4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4800" b="1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longo da História, houve treze anos de guerra para cada ano de paz.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Desde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1945, após a Segunda Guerra Mundial, o número de guerras aumentou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vertiginosamente.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Registraram-se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de trezentas guerras desde então, na formação de nações emergentes e na queda de antigos impérios.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79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despeito dos milhares de tratados de paz, os últimos cem anos foram denominados de o século da guerra.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últimos cem anos, mais de duzentos milhões de pessoas já morreram nas guerras.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Segundo pesquisa do </a:t>
            </a:r>
            <a:r>
              <a:rPr lang="pt-BR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Keshaping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Order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Reporf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quase 50% de todos os cientistas do mundo estão trabalhando em pesquisas de armas de destruição.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Quase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40% dos recursos das nações são destinados à pesquisa e fabricação de armas.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592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segunda vinda de Cristo é o assunto mais distorcido e o mais desacreditado.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Muitos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falsos mestres negam que Jesus voltará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Outros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tentam enganar as pessoas marcando datas. Outros, ainda, dizem crer na segunda vinda de Cristo, mas vivem como se ele jamais fosse voltar.</a:t>
            </a: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importante tema que vamos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abordar.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Começaremos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 o sermão profético de Jesus, registrado em Mateus 24. A guisa de introdução, destacamos dois pontos:</a:t>
            </a:r>
          </a:p>
        </p:txBody>
      </p:sp>
    </p:spTree>
    <p:extLst>
      <p:ext uri="{BB962C8B-B14F-4D97-AF65-F5344CB8AC3E}">
        <p14:creationId xmlns:p14="http://schemas.microsoft.com/office/powerpoint/2010/main" val="38338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Falamos de paz, mas procuramos a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guerra.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Gastamos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de um trilhão de dólares por ano em armas e guerras.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Poderíamos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resolver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problema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fome, do saneamento básico, da saúde pública e da moradia do terceiro mundo com esse dinheiro.</a:t>
            </a: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mundo está encharcado de sangue.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Houve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mais tempo de guerra do que de paz.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aparente paz do império romano foi subjugada por séculos de conflitos, tensões, e guerras sangrentas.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79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Europa foi um palco tingido de sangue de guerras encarniçadas.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século 20 foi banzado como o século da guerra.</a:t>
            </a: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 </a:t>
            </a:r>
            <a:r>
              <a:rPr lang="pt-B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Primeira Guerra Mundial (1914-1918)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trinta milhões de pessoas foram trucidadas.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Ninguém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podia imaginar que no mesmo palco dessa barbárie, vinte anos depois, explodisse outra guerra mundial de proporções muito mais amplas e devastadoras. 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1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Segunda Guerra Mundial (1939-1945)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ceifou sessenta milhões de pessoas.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Foi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gasto mais de um trilhão de dólares nessa conflagração mundial.</a:t>
            </a: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Atualmente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falamos em armas atômicas, nucleares, químicas e biológicas.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mundo está em pé de guerra.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visto irmãos lutando contra irmãos e uma tribo lutando contra outra tribo na Albânia, Ruanda, Bósnia, Kosovo, Chechênia, Sudão e Oriente Médio. 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074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26608"/>
            <a:ext cx="12192000" cy="6731391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São </a:t>
            </a:r>
            <a:r>
              <a:rPr lang="pt-B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guerras tribais na </a:t>
            </a:r>
            <a:r>
              <a:rPr lang="pt-BR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África. </a:t>
            </a:r>
          </a:p>
          <a:p>
            <a:pPr algn="just"/>
            <a:r>
              <a:rPr lang="pt-B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Guerras </a:t>
            </a:r>
            <a:r>
              <a:rPr lang="pt-B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étnicas na </a:t>
            </a:r>
            <a:r>
              <a:rPr lang="pt-BR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Ásia.</a:t>
            </a:r>
          </a:p>
          <a:p>
            <a:pPr algn="just"/>
            <a:r>
              <a:rPr lang="pt-B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Guerras </a:t>
            </a:r>
            <a:r>
              <a:rPr lang="pt-B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religiosas na Europa. </a:t>
            </a:r>
            <a:endParaRPr lang="pt-BR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cada guerra, erguemos um monumento de paz para começar outra encarniçada batalha. </a:t>
            </a:r>
            <a:endParaRPr lang="pt-BR" sz="6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086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4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terremotos (Mt 24.7,29)</a:t>
            </a:r>
            <a:r>
              <a:rPr lang="pt-BR" sz="4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4800" b="1" u="sng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4800" b="1" u="sng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acordo com a pesquisa geológica dos Estados Unidos:</a:t>
            </a:r>
          </a:p>
          <a:p>
            <a:pPr algn="just"/>
            <a:r>
              <a:rPr lang="pt-B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 De 1890 a 1930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houve apenas oito terremotos medindo 6.0 na escala Richter.</a:t>
            </a:r>
          </a:p>
          <a:p>
            <a:pPr algn="just"/>
            <a:r>
              <a:rPr lang="pt-B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b) De 1930 a </a:t>
            </a:r>
            <a:r>
              <a:rPr lang="pt-B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1960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houve dezoito.</a:t>
            </a:r>
          </a:p>
          <a:p>
            <a:pPr algn="just"/>
            <a:r>
              <a:rPr lang="pt-B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c) De 1960 a 1979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houve 64 terremotos catastróficos.</a:t>
            </a:r>
          </a:p>
          <a:p>
            <a:pPr algn="just"/>
            <a:r>
              <a:rPr lang="pt-BR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d) De 1980 a </a:t>
            </a:r>
            <a:r>
              <a:rPr lang="pt-BR" sz="4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1996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houve mais de duzentos terremotos dramáticos. 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36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mundo está sendo sacudido por terremotos em vários lugares.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tufões e maremotos têm sepultado cidades inteiras: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Desde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ano 79 </a:t>
            </a:r>
            <a:r>
              <a:rPr lang="pt-BR" sz="4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d.C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no primeiro século, quando a cidade de Pompeia, na Itália, foi sepultada pelas cinzas do Vesúvio, o mundo está sendo sacudido por terremotos, maremotos, tufões, furacões e tempestades.</a:t>
            </a:r>
          </a:p>
        </p:txBody>
      </p:sp>
    </p:spTree>
    <p:extLst>
      <p:ext uri="{BB962C8B-B14F-4D97-AF65-F5344CB8AC3E}">
        <p14:creationId xmlns:p14="http://schemas.microsoft.com/office/powerpoint/2010/main" val="2946188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Em 1755, sessenta mil pessoas morreram em um terremoto em Lisboa.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1906, um terremoto destruiu a cidade de São Francisco, na Califórnia.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1920, a província de </a:t>
            </a:r>
            <a:r>
              <a:rPr lang="pt-BR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Kansu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na China, foi arrasada por um terremoto.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1923, a cidade de Tóquio foi devastada por um terremoto.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1960, o Chile foi abalado por um terremoto que deixou milhares de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vítimas.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1970, o Peru foi arrasado por terremoto.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47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Nos últimos anos, vimos o tsunami, na Ásia, destruindo cidades inteiras.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furacão Katrina deixou a cidade de New Orleans debaixo de água.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Dezenas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outros tufões, furacões, maremotos e terremotos têm sacudido os alicerces do nosso planeta, destruindo cidades e levando milhares de pessoas à morte.</a:t>
            </a:r>
          </a:p>
        </p:txBody>
      </p:sp>
    </p:spTree>
    <p:extLst>
      <p:ext uri="{BB962C8B-B14F-4D97-AF65-F5344CB8AC3E}">
        <p14:creationId xmlns:p14="http://schemas.microsoft.com/office/powerpoint/2010/main" val="4192294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Só no século 20 houve mais terremotos do que em todo o restante da História.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natureza está gemendo e entrando em convulsão.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aquecimento do planeta está levando os </a:t>
            </a:r>
            <a:r>
              <a:rPr lang="pt-BR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pólos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um derretimento que pode provocar grandes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inundações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 alguns pontos, e seca em outros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Apocalipse 6 fala que as colunas do universo serão todas abaladas.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universo entrará em colapso.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Tudo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que é sólido balançará.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Não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haverá refúgio nem esconderijo seguro para o homem em nenhum lugar do universo.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78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Autofit/>
          </a:bodyPr>
          <a:lstStyle/>
          <a:p>
            <a:pPr algn="just"/>
            <a:r>
              <a:rPr lang="pt-BR" sz="4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homem desesperado buscará fugir de Deus, se esconderá em cavernas e procurará a própria morte, mas nada nem ninguém poderá oferecer refúgio para o homem. </a:t>
            </a:r>
            <a:endParaRPr lang="pt-B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 </a:t>
            </a:r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terá de enfrentar a ira de Deus.</a:t>
            </a:r>
          </a:p>
          <a:p>
            <a:pPr algn="just"/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Quando </a:t>
            </a:r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Cristo voltar em majestade e glória, os céus se desfarão em estrepitoso estrondo. </a:t>
            </a:r>
            <a:endParaRPr lang="pt-B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Deus </a:t>
            </a:r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redimirá a própria natureza do seu cativeiro. </a:t>
            </a:r>
            <a:endParaRPr lang="pt-B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Nesse </a:t>
            </a:r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tempo, a natureza estará harmonizada</a:t>
            </a:r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Então as tensões vão acabar. </a:t>
            </a:r>
            <a:endParaRPr lang="pt-BR" sz="4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natureza será totalmente transformada. </a:t>
            </a:r>
          </a:p>
        </p:txBody>
      </p:sp>
    </p:spTree>
    <p:extLst>
      <p:ext uri="{BB962C8B-B14F-4D97-AF65-F5344CB8AC3E}">
        <p14:creationId xmlns:p14="http://schemas.microsoft.com/office/powerpoint/2010/main" val="220199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primeiro lugar, </a:t>
            </a:r>
            <a:r>
              <a:rPr lang="pt-BR" sz="4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admiração dos discípulos e a declaração de Jesus</a:t>
            </a:r>
            <a:r>
              <a:rPr 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discípulos ficaram admirados com a magnificência do templo e Jesus lhes diz que dele não ficará pedra sobre pedra. </a:t>
            </a:r>
            <a:endParaRPr lang="pt-BR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Aquele </a:t>
            </a:r>
            <a:r>
              <a:rPr lang="pt-BR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majestoso templo de mármore branco, bordejado de ouro, o terceiro templo de Jerusalém, um dos mais belos monumentos arquitetônicos do mundo, seria arrasado pelos romanos até os fundamentos, quarenta anos depois no terrível cerco de Jerusalém. 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405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 fomes e epidemias (Mt 24.7; </a:t>
            </a:r>
            <a:r>
              <a:rPr lang="pt-BR" sz="4800" b="1" u="sng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Lc</a:t>
            </a:r>
            <a:r>
              <a:rPr lang="pt-BR" sz="4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21.11)</a:t>
            </a:r>
            <a:r>
              <a:rPr lang="pt-BR" sz="4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pt-BR" sz="4800" b="1" u="sng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fome é um subproduto das guerras.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já dissemos, gastamos hoje mais de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um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trilhão de dólares com armas de destruição.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Esse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dinheiro daria para resolver o problema da miséria no mundo.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fome hoje mata mais do que a guerra.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presidente americano </a:t>
            </a:r>
            <a:r>
              <a:rPr lang="pt-BR" sz="4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Eisenhower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em 1953, disse: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20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mundo não está gastando apenas o dinheiro nas armas. Ele está despendendo o suor de seus trabalhadores, a inteligência dos seus cientistas e a esperança das suas crianças. Nós gastamos num único avião de guerra quinhentos mil sacos de trigo e num único míssil casas novas para oitocentas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pessoas”.</a:t>
            </a: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A fome é um retrato vergonhoso da perversa distribuição das riquezas.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Enquanto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uns acumulam muito, outros passam fome.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fome alcança quase 50% da população do mundo.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9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Crianças </a:t>
            </a:r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idosos, com o rosto cabisbaixo de vergonha, com o ventre fuzilado pela dor da fome estonteante, disputam com os cães leprentos os restos apodrecidos das feiras.</a:t>
            </a:r>
          </a:p>
          <a:p>
            <a:pPr algn="just"/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Enquanto isso, as epidemias estão se alastrando e apavorando a humanidade: a gripe aviária na Ásia assusta o mundo, a aftosa, no Brasil, mexeu com a nossa economia, a Aids está crescendo e fazendo milhões de vítimas em todo o mundo. </a:t>
            </a:r>
          </a:p>
        </p:txBody>
      </p:sp>
    </p:spTree>
    <p:extLst>
      <p:ext uri="{BB962C8B-B14F-4D97-AF65-F5344CB8AC3E}">
        <p14:creationId xmlns:p14="http://schemas.microsoft.com/office/powerpoint/2010/main" val="95329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548640"/>
            <a:ext cx="12192000" cy="6309360"/>
          </a:xfrm>
        </p:spPr>
        <p:txBody>
          <a:bodyPr>
            <a:normAutofit/>
          </a:bodyPr>
          <a:lstStyle/>
          <a:p>
            <a:pPr algn="just"/>
            <a:r>
              <a:rPr lang="pt-B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cada dia surge uma nova epidemia desafiando a ciência e deixando a humanidade </a:t>
            </a:r>
            <a:r>
              <a:rPr lang="pt-B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perplexa.</a:t>
            </a:r>
          </a:p>
          <a:p>
            <a:pPr algn="just"/>
            <a:r>
              <a:rPr lang="pt-B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Estamos </a:t>
            </a:r>
            <a:r>
              <a:rPr lang="pt-B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entrando numa espécie de funil na História. </a:t>
            </a:r>
            <a:endParaRPr lang="pt-BR" sz="6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pt-BR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fim está chegando!  </a:t>
            </a:r>
          </a:p>
        </p:txBody>
      </p:sp>
    </p:spTree>
    <p:extLst>
      <p:ext uri="{BB962C8B-B14F-4D97-AF65-F5344CB8AC3E}">
        <p14:creationId xmlns:p14="http://schemas.microsoft.com/office/powerpoint/2010/main" val="44160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 segundo lugar, </a:t>
            </a:r>
            <a:r>
              <a:rPr lang="pt-BR" sz="44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profecia a respeito da destruição de Jerusalém e da segunda vinda</a:t>
            </a:r>
            <a:r>
              <a:rPr 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pt-BR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discípulos perguntam quando isso se daria e que sinais haveria da sua vinda. </a:t>
            </a:r>
            <a:endParaRPr lang="pt-BR" sz="4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Essa </a:t>
            </a:r>
            <a:r>
              <a:rPr lang="pt-BR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resposta tem a ver com a destruição de Jerusalém e também com a segunda vinda, a consumação dos séculos. </a:t>
            </a:r>
            <a:endParaRPr lang="pt-BR" sz="4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destruição do templo é um símbolo do que vai acontecer na segunda vinda. </a:t>
            </a:r>
            <a:endParaRPr lang="pt-BR" sz="4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Jesus </a:t>
            </a:r>
            <a:r>
              <a:rPr lang="pt-BR" sz="4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prediz a iminente catástrofe de Jerusalém como um tipo da grande tribulação do final dos tempos. </a:t>
            </a:r>
            <a:endParaRPr lang="pt-BR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063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731520"/>
          </a:xfrm>
          <a:solidFill>
            <a:schemeClr val="bg2">
              <a:lumMod val="2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pt-BR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 sinais gerais da segunda vinda de Cristo</a:t>
            </a:r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0" y="731520"/>
            <a:ext cx="12192000" cy="6126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estudiosos costumam dividir esses sinais por grupos distintos. Vamos considerar alguns deles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pt-BR" sz="48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 </a:t>
            </a:r>
            <a:r>
              <a:rPr lang="pt-BR" sz="4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sinais que mostram a graça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(Mt 24.14).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Jesus </a:t>
            </a:r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morreu para comprar aqueles que procedem de toda tribo, raça, povo, língua e nação (</a:t>
            </a:r>
            <a:r>
              <a:rPr lang="pt-BR" sz="4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</a:t>
            </a:r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5.9). </a:t>
            </a:r>
            <a:endParaRPr lang="pt-BR" sz="4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pt-BR" sz="4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evangelização das nações é um sinal que deve preceder a segunda vinda de Cristo. </a:t>
            </a:r>
            <a:endParaRPr lang="pt-BR" sz="4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pt-BR" sz="4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83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5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igreja deve aguardar e apressar o dia da vinda de Cristo. Não há uma promessa de que toda pessoa receberá uma oportunidade de ser salva. </a:t>
            </a: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Jesus está falando das nações do mundo. </a:t>
            </a:r>
            <a:endParaRPr lang="pt-BR" sz="4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Está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falando que cada uma dessas nações em uma ou outra ocasião durante o curso da História ouvirá o evangelho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Este evangelho será um testemunho. Aqui não há promessa de segunda oportunidade.</a:t>
            </a:r>
          </a:p>
        </p:txBody>
      </p:sp>
    </p:spTree>
    <p:extLst>
      <p:ext uri="{BB962C8B-B14F-4D97-AF65-F5344CB8AC3E}">
        <p14:creationId xmlns:p14="http://schemas.microsoft.com/office/powerpoint/2010/main" val="2592084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algn="just"/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história das missões mostra que o evangelho tem se estendido do Oriente até o Ocidente.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Podemos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traçar o caminho desse avanço missionário como segue: </a:t>
            </a:r>
            <a:endParaRPr lang="pt-BR" sz="4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De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Constantino até Carlos Magno (313-800)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as boas-novas da salvação são levadas aos países da Europa ocidental. Nesse tempo os maometanos apagam a luz do evangelho em muitos países da Ásia e </a:t>
            </a:r>
            <a:r>
              <a:rPr lang="pt-BR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África.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080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cdn.e-konomista.pt/uploads/2019/02/maiores-cidades-mundo.jpg"/>
          <p:cNvPicPr>
            <a:picLocks noChangeAspect="1" noChangeArrowheads="1"/>
          </p:cNvPicPr>
          <p:nvPr/>
        </p:nvPicPr>
        <p:blipFill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algn="just"/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Carlos Magno até Lutero (800-1517)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a Noruega, a Islândia e a Groenlândia são evangelizadas e os escravos da Europa oriental se convertem 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como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 só corpo ao cristianismo</a:t>
            </a:r>
            <a:r>
              <a:rPr lang="pt-B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1517 até 1792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originaram-se muitas sociedades missionárias e o evangelho é levado até o Ocidente.</a:t>
            </a:r>
          </a:p>
          <a:p>
            <a:pPr algn="just"/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48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 </a:t>
            </a:r>
            <a:r>
              <a:rPr lang="pt-BR" sz="48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1792 até o presente</a:t>
            </a:r>
            <a:r>
              <a:rPr lang="pt-BR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é no ano de 1792 que William Carey começa as missões modernas. A evangelização dos povos é ainda uma tarefa inacabada. </a:t>
            </a:r>
            <a:endParaRPr lang="pt-BR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46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3009</Words>
  <Application>Microsoft Office PowerPoint</Application>
  <PresentationFormat>Widescreen</PresentationFormat>
  <Paragraphs>193</Paragraphs>
  <Slides>43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43</vt:i4>
      </vt:variant>
    </vt:vector>
  </HeadingPairs>
  <TitlesOfParts>
    <vt:vector size="49" baseType="lpstr">
      <vt:lpstr>Algerian</vt:lpstr>
      <vt:lpstr>Arial</vt:lpstr>
      <vt:lpstr>Calibri</vt:lpstr>
      <vt:lpstr>Calibri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User</dc:creator>
  <cp:lastModifiedBy>User</cp:lastModifiedBy>
  <cp:revision>52</cp:revision>
  <dcterms:created xsi:type="dcterms:W3CDTF">2021-05-23T01:03:48Z</dcterms:created>
  <dcterms:modified xsi:type="dcterms:W3CDTF">2021-06-27T01:23:46Z</dcterms:modified>
</cp:coreProperties>
</file>